
<file path=[Content_Types].xml><?xml version="1.0" encoding="utf-8"?>
<Types xmlns="http://schemas.openxmlformats.org/package/2006/content-types">
  <Default Extension="xml" ContentType="application/xml"/>
  <Default Extension="mp4" ContentType="video/unknown"/>
  <Default Extension="bin" ContentType="application/vnd.openxmlformats-officedocument.presentationml.printerSettings"/>
  <Default Extension="png" ContentType="image/png"/>
  <Default Extension="jpe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1" r:id="rId6"/>
    <p:sldId id="262" r:id="rId7"/>
    <p:sldId id="260" r:id="rId8"/>
    <p:sldId id="263" r:id="rId9"/>
    <p:sldId id="265" r:id="rId10"/>
    <p:sldId id="270" r:id="rId11"/>
    <p:sldId id="272" r:id="rId12"/>
    <p:sldId id="275" r:id="rId13"/>
    <p:sldId id="278" r:id="rId14"/>
    <p:sldId id="274" r:id="rId15"/>
    <p:sldId id="273" r:id="rId16"/>
    <p:sldId id="277" r:id="rId17"/>
    <p:sldId id="264" r:id="rId18"/>
    <p:sldId id="266" r:id="rId19"/>
    <p:sldId id="267" r:id="rId20"/>
    <p:sldId id="268" r:id="rId21"/>
    <p:sldId id="269" r:id="rId22"/>
    <p:sldId id="279"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0" d="100"/>
          <a:sy n="40" d="100"/>
        </p:scale>
        <p:origin x="-14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CFE6FD-AABC-9C4A-BB6D-CC5E47B4F3DC}"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CFE6FD-AABC-9C4A-BB6D-CC5E47B4F3DC}"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CFE6FD-AABC-9C4A-BB6D-CC5E47B4F3DC}"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CFE6FD-AABC-9C4A-BB6D-CC5E47B4F3DC}"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CFE6FD-AABC-9C4A-BB6D-CC5E47B4F3DC}" type="datetimeFigureOut">
              <a:rPr lang="en-US" smtClean="0"/>
              <a:t>12/5/16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CFE6FD-AABC-9C4A-BB6D-CC5E47B4F3DC}"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CFE6FD-AABC-9C4A-BB6D-CC5E47B4F3DC}" type="datetimeFigureOut">
              <a:rPr lang="en-US" smtClean="0"/>
              <a:t>12/5/16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CFE6FD-AABC-9C4A-BB6D-CC5E47B4F3DC}" type="datetimeFigureOut">
              <a:rPr lang="en-US" smtClean="0"/>
              <a:t>12/5/16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FE6FD-AABC-9C4A-BB6D-CC5E47B4F3DC}" type="datetimeFigureOut">
              <a:rPr lang="en-US" smtClean="0"/>
              <a:t>12/5/16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FE6FD-AABC-9C4A-BB6D-CC5E47B4F3DC}"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FE6FD-AABC-9C4A-BB6D-CC5E47B4F3DC}" type="datetimeFigureOut">
              <a:rPr lang="en-US" smtClean="0"/>
              <a:t>12/5/16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18F56D-F6EC-B24F-8691-AEE21DCA21D6}"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CFE6FD-AABC-9C4A-BB6D-CC5E47B4F3DC}" type="datetimeFigureOut">
              <a:rPr lang="en-US" smtClean="0"/>
              <a:t>12/5/16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8F56D-F6EC-B24F-8691-AEE21DCA21D6}"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png"/><Relationship Id="rId1" Type="http://schemas.microsoft.com/office/2007/relationships/media" Target="../media/media1.mp4"/><Relationship Id="rId2" Type="http://schemas.openxmlformats.org/officeDocument/2006/relationships/video" Target="../media/media1.mp4"/></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3.png"/><Relationship Id="rId1" Type="http://schemas.microsoft.com/office/2007/relationships/media" Target="../media/media2.mp4"/><Relationship Id="rId2" Type="http://schemas.openxmlformats.org/officeDocument/2006/relationships/video" Target="../media/media2.mp4"/></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4.png"/><Relationship Id="rId1" Type="http://schemas.microsoft.com/office/2007/relationships/media" Target="../media/media3.mp4"/><Relationship Id="rId2" Type="http://schemas.openxmlformats.org/officeDocument/2006/relationships/video" Target="../media/media3.mp4"/></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darron@benefitsolutions.bz" TargetMode="External"/><Relationship Id="rId3" Type="http://schemas.openxmlformats.org/officeDocument/2006/relationships/hyperlink" Target="mailto:becky@benefitsolutions.bz"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t>Insurance 101</a:t>
            </a:r>
            <a:endParaRPr lang="en-US" sz="7200" dirty="0"/>
          </a:p>
        </p:txBody>
      </p:sp>
      <p:sp>
        <p:nvSpPr>
          <p:cNvPr id="3" name="Subtitle 2"/>
          <p:cNvSpPr>
            <a:spLocks noGrp="1"/>
          </p:cNvSpPr>
          <p:nvPr>
            <p:ph type="subTitle" idx="1"/>
          </p:nvPr>
        </p:nvSpPr>
        <p:spPr/>
        <p:txBody>
          <a:bodyPr/>
          <a:lstStyle/>
          <a:p>
            <a:r>
              <a:rPr lang="en-US" sz="2000" dirty="0" smtClean="0"/>
              <a:t>Presented by </a:t>
            </a:r>
          </a:p>
          <a:p>
            <a:r>
              <a:rPr lang="en-US" dirty="0" smtClean="0"/>
              <a:t>Creative Benefit Solutions</a:t>
            </a:r>
            <a:endParaRPr lang="en-US" dirty="0"/>
          </a:p>
        </p:txBody>
      </p:sp>
    </p:spTree>
    <p:extLst>
      <p:ext uri="{BB962C8B-B14F-4D97-AF65-F5344CB8AC3E}">
        <p14:creationId xmlns:p14="http://schemas.microsoft.com/office/powerpoint/2010/main" val="346347599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smtClean="0"/>
              <a:t>24/7 </a:t>
            </a:r>
            <a:r>
              <a:rPr lang="en-US" sz="5300" dirty="0" err="1" smtClean="0"/>
              <a:t>Nurseline</a:t>
            </a:r>
            <a:r>
              <a:rPr lang="en-US" sz="5300" dirty="0"/>
              <a:t/>
            </a:r>
            <a:br>
              <a:rPr lang="en-US" sz="5300" dirty="0"/>
            </a:br>
            <a:r>
              <a:rPr lang="en-US" dirty="0"/>
              <a:t>http://</a:t>
            </a:r>
            <a:r>
              <a:rPr lang="en-US" dirty="0" err="1"/>
              <a:t>healthandwellness.anthem.com</a:t>
            </a:r>
            <a:endParaRPr lang="en-US" dirty="0"/>
          </a:p>
        </p:txBody>
      </p:sp>
      <p:sp>
        <p:nvSpPr>
          <p:cNvPr id="3" name="Content Placeholder 2"/>
          <p:cNvSpPr>
            <a:spLocks noGrp="1"/>
          </p:cNvSpPr>
          <p:nvPr>
            <p:ph idx="1"/>
          </p:nvPr>
        </p:nvSpPr>
        <p:spPr>
          <a:xfrm>
            <a:off x="0" y="2091090"/>
            <a:ext cx="9144000" cy="4766910"/>
          </a:xfrm>
        </p:spPr>
        <p:txBody>
          <a:bodyPr/>
          <a:lstStyle/>
          <a:p>
            <a:r>
              <a:rPr lang="en-US" dirty="0"/>
              <a:t>Health concerns can come up at any time of the day or night. That’s why 24-hour access to a registered nurse is so valuable. These trained medical professionals can answer employees’ questions about everything from allergies to earaches, chronic conditions, and even advise what level of care should be considered, including emergency or urgent care.</a:t>
            </a:r>
          </a:p>
        </p:txBody>
      </p:sp>
    </p:spTree>
    <p:extLst>
      <p:ext uri="{BB962C8B-B14F-4D97-AF65-F5344CB8AC3E}">
        <p14:creationId xmlns:p14="http://schemas.microsoft.com/office/powerpoint/2010/main" val="32673684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err="1" smtClean="0"/>
              <a:t>LiveHealth</a:t>
            </a:r>
            <a:r>
              <a:rPr lang="en-US" sz="5300" dirty="0" smtClean="0"/>
              <a:t> Online</a:t>
            </a:r>
            <a:br>
              <a:rPr lang="en-US" sz="5300" dirty="0" smtClean="0"/>
            </a:br>
            <a:r>
              <a:rPr lang="en-US" dirty="0" smtClean="0"/>
              <a:t>http</a:t>
            </a:r>
            <a:r>
              <a:rPr lang="en-US" dirty="0"/>
              <a:t>://</a:t>
            </a:r>
            <a:r>
              <a:rPr lang="en-US" dirty="0" err="1"/>
              <a:t>healthandwellness.anthem.com</a:t>
            </a:r>
            <a:endParaRPr lang="en-US" dirty="0"/>
          </a:p>
        </p:txBody>
      </p:sp>
      <p:sp>
        <p:nvSpPr>
          <p:cNvPr id="3" name="Content Placeholder 2"/>
          <p:cNvSpPr>
            <a:spLocks noGrp="1"/>
          </p:cNvSpPr>
          <p:nvPr>
            <p:ph idx="1"/>
          </p:nvPr>
        </p:nvSpPr>
        <p:spPr>
          <a:xfrm>
            <a:off x="0" y="2091090"/>
            <a:ext cx="9144000" cy="4766910"/>
          </a:xfrm>
        </p:spPr>
        <p:txBody>
          <a:bodyPr>
            <a:normAutofit lnSpcReduction="10000"/>
          </a:bodyPr>
          <a:lstStyle/>
          <a:p>
            <a:r>
              <a:rPr lang="en-US" dirty="0"/>
              <a:t>A quick, convenient way for employees to get the medical care they need when their own doctor isn't available. Using </a:t>
            </a:r>
            <a:r>
              <a:rPr lang="en-US" dirty="0" err="1"/>
              <a:t>LiveHealth</a:t>
            </a:r>
            <a:r>
              <a:rPr lang="en-US" dirty="0"/>
              <a:t> Online, employees don't have to take time off work or spend a day at the urgent care center when they are feeling under the weather. Now they can see a doctor 24/7 on their computer or mobile device. They can talk face-to-face with a board certified doctor to get medical advice, a diagnosis and even a prescription if needed with no waiting or appointments.</a:t>
            </a:r>
          </a:p>
        </p:txBody>
      </p:sp>
    </p:spTree>
    <p:extLst>
      <p:ext uri="{BB962C8B-B14F-4D97-AF65-F5344CB8AC3E}">
        <p14:creationId xmlns:p14="http://schemas.microsoft.com/office/powerpoint/2010/main" val="9109327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smtClean="0"/>
              <a:t>Imaging Cost &amp; Quality</a:t>
            </a:r>
            <a:r>
              <a:rPr lang="en-US" sz="5300" dirty="0"/>
              <a:t/>
            </a:r>
            <a:br>
              <a:rPr lang="en-US" sz="5300" dirty="0"/>
            </a:br>
            <a:r>
              <a:rPr lang="en-US" dirty="0"/>
              <a:t>http://</a:t>
            </a:r>
            <a:r>
              <a:rPr lang="en-US" dirty="0" err="1"/>
              <a:t>healthandwellness.anthem.com</a:t>
            </a:r>
            <a:endParaRPr lang="en-US" dirty="0"/>
          </a:p>
        </p:txBody>
      </p:sp>
      <p:sp>
        <p:nvSpPr>
          <p:cNvPr id="3" name="Content Placeholder 2"/>
          <p:cNvSpPr>
            <a:spLocks noGrp="1"/>
          </p:cNvSpPr>
          <p:nvPr>
            <p:ph idx="1"/>
          </p:nvPr>
        </p:nvSpPr>
        <p:spPr>
          <a:xfrm>
            <a:off x="0" y="2091090"/>
            <a:ext cx="9144000" cy="4766910"/>
          </a:xfrm>
        </p:spPr>
        <p:txBody>
          <a:bodyPr/>
          <a:lstStyle/>
          <a:p>
            <a:r>
              <a:rPr lang="en-US" dirty="0"/>
              <a:t>With our Estimate Your Cost online comparison tool, employees have access to valuable pricing data for imaging procedures, sleep studies and other common medical services. With this information conveniently available online, members can take charge of their health care costs by ensuring they get the best quality service for the best price.</a:t>
            </a:r>
          </a:p>
        </p:txBody>
      </p:sp>
    </p:spTree>
    <p:extLst>
      <p:ext uri="{BB962C8B-B14F-4D97-AF65-F5344CB8AC3E}">
        <p14:creationId xmlns:p14="http://schemas.microsoft.com/office/powerpoint/2010/main" val="7738528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err="1" smtClean="0"/>
              <a:t>ConditionCare</a:t>
            </a:r>
            <a:r>
              <a:rPr lang="en-US" sz="5300" dirty="0"/>
              <a:t/>
            </a:r>
            <a:br>
              <a:rPr lang="en-US" sz="5300" dirty="0"/>
            </a:br>
            <a:r>
              <a:rPr lang="en-US" dirty="0"/>
              <a:t>http://</a:t>
            </a:r>
            <a:r>
              <a:rPr lang="en-US" dirty="0" err="1"/>
              <a:t>healthandwellness.anthem.com</a:t>
            </a:r>
            <a:endParaRPr lang="en-US" dirty="0"/>
          </a:p>
        </p:txBody>
      </p:sp>
      <p:pic>
        <p:nvPicPr>
          <p:cNvPr id="4" name="master.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85557" y="1798765"/>
            <a:ext cx="8944216" cy="5059235"/>
          </a:xfrm>
        </p:spPr>
      </p:pic>
    </p:spTree>
    <p:extLst>
      <p:ext uri="{BB962C8B-B14F-4D97-AF65-F5344CB8AC3E}">
        <p14:creationId xmlns:p14="http://schemas.microsoft.com/office/powerpoint/2010/main" val="156265149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err="1" smtClean="0"/>
              <a:t>MyHealth</a:t>
            </a:r>
            <a:r>
              <a:rPr lang="en-US" sz="5300" dirty="0" smtClean="0"/>
              <a:t> Advantage</a:t>
            </a:r>
            <a:r>
              <a:rPr lang="en-US" sz="5300" dirty="0"/>
              <a:t/>
            </a:r>
            <a:br>
              <a:rPr lang="en-US" sz="5300" dirty="0"/>
            </a:br>
            <a:r>
              <a:rPr lang="en-US" dirty="0"/>
              <a:t>http://</a:t>
            </a:r>
            <a:r>
              <a:rPr lang="en-US" dirty="0" err="1"/>
              <a:t>healthandwellness.anthem.com</a:t>
            </a:r>
            <a:endParaRPr lang="en-US" dirty="0"/>
          </a:p>
        </p:txBody>
      </p:sp>
      <p:pic>
        <p:nvPicPr>
          <p:cNvPr id="4" name="myhealthadvantage.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85557" y="1798765"/>
            <a:ext cx="8944216" cy="5059235"/>
          </a:xfrm>
        </p:spPr>
      </p:pic>
    </p:spTree>
    <p:extLst>
      <p:ext uri="{BB962C8B-B14F-4D97-AF65-F5344CB8AC3E}">
        <p14:creationId xmlns:p14="http://schemas.microsoft.com/office/powerpoint/2010/main" val="206493604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smtClean="0"/>
              <a:t>Healthy Lifestyles Online </a:t>
            </a:r>
            <a:br>
              <a:rPr lang="en-US" sz="5300" dirty="0" smtClean="0"/>
            </a:br>
            <a:r>
              <a:rPr lang="en-US" dirty="0" smtClean="0"/>
              <a:t>http</a:t>
            </a:r>
            <a:r>
              <a:rPr lang="en-US" dirty="0"/>
              <a:t>://</a:t>
            </a:r>
            <a:r>
              <a:rPr lang="en-US" dirty="0" err="1"/>
              <a:t>healthandwellness.anthem.com</a:t>
            </a:r>
            <a:endParaRPr lang="en-US" dirty="0"/>
          </a:p>
        </p:txBody>
      </p:sp>
      <p:pic>
        <p:nvPicPr>
          <p:cNvPr id="4" name="healthyonline.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12942" y="1818307"/>
            <a:ext cx="8909668" cy="5039693"/>
          </a:xfrm>
        </p:spPr>
      </p:pic>
    </p:spTree>
    <p:extLst>
      <p:ext uri="{BB962C8B-B14F-4D97-AF65-F5344CB8AC3E}">
        <p14:creationId xmlns:p14="http://schemas.microsoft.com/office/powerpoint/2010/main" val="2987061756"/>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smtClean="0"/>
              <a:t>Well-Being Assessment</a:t>
            </a:r>
            <a:br>
              <a:rPr lang="en-US" sz="5300" dirty="0" smtClean="0"/>
            </a:br>
            <a:r>
              <a:rPr lang="en-US" dirty="0" smtClean="0"/>
              <a:t>http</a:t>
            </a:r>
            <a:r>
              <a:rPr lang="en-US" dirty="0"/>
              <a:t>://</a:t>
            </a:r>
            <a:r>
              <a:rPr lang="en-US" dirty="0" err="1"/>
              <a:t>healthandwellness.anthem.com</a:t>
            </a:r>
            <a:endParaRPr lang="en-US" dirty="0"/>
          </a:p>
        </p:txBody>
      </p:sp>
      <p:sp>
        <p:nvSpPr>
          <p:cNvPr id="3" name="Content Placeholder 2"/>
          <p:cNvSpPr>
            <a:spLocks noGrp="1"/>
          </p:cNvSpPr>
          <p:nvPr>
            <p:ph idx="1"/>
          </p:nvPr>
        </p:nvSpPr>
        <p:spPr>
          <a:xfrm>
            <a:off x="0" y="2091090"/>
            <a:ext cx="9144000" cy="4766910"/>
          </a:xfrm>
        </p:spPr>
        <p:txBody>
          <a:bodyPr/>
          <a:lstStyle/>
          <a:p>
            <a:r>
              <a:rPr lang="en-US" dirty="0"/>
              <a:t>This program encourages employees to complete a confidential health questionnaire that assesses their physical and emotional health and identifies any potential at-risk behaviors. Based on their answers, a personalized well-being plan is created, with recommendations and a wellness “roadmap” that helps guide them toward improved health.</a:t>
            </a:r>
          </a:p>
        </p:txBody>
      </p:sp>
    </p:spTree>
    <p:extLst>
      <p:ext uri="{BB962C8B-B14F-4D97-AF65-F5344CB8AC3E}">
        <p14:creationId xmlns:p14="http://schemas.microsoft.com/office/powerpoint/2010/main" val="33063287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Personal Choices	</a:t>
            </a:r>
            <a:endParaRPr lang="en-US" dirty="0"/>
          </a:p>
        </p:txBody>
      </p:sp>
      <p:sp>
        <p:nvSpPr>
          <p:cNvPr id="3" name="Content Placeholder 2"/>
          <p:cNvSpPr>
            <a:spLocks noGrp="1"/>
          </p:cNvSpPr>
          <p:nvPr>
            <p:ph idx="1"/>
          </p:nvPr>
        </p:nvSpPr>
        <p:spPr>
          <a:xfrm>
            <a:off x="0" y="1600200"/>
            <a:ext cx="9144000" cy="5257800"/>
          </a:xfrm>
        </p:spPr>
        <p:txBody>
          <a:bodyPr>
            <a:normAutofit lnSpcReduction="10000"/>
          </a:bodyPr>
          <a:lstStyle/>
          <a:p>
            <a:r>
              <a:rPr lang="en-US" dirty="0" smtClean="0"/>
              <a:t>Statistics today </a:t>
            </a:r>
            <a:r>
              <a:rPr lang="en-US" dirty="0" smtClean="0"/>
              <a:t>indicate </a:t>
            </a:r>
            <a:r>
              <a:rPr lang="en-US" dirty="0" smtClean="0"/>
              <a:t>that 80% of our healthcare spend is due to lifestyle choices that we all make each and every day</a:t>
            </a:r>
          </a:p>
          <a:p>
            <a:pPr lvl="1"/>
            <a:r>
              <a:rPr lang="en-US" dirty="0" smtClean="0"/>
              <a:t>The food we eat</a:t>
            </a:r>
          </a:p>
          <a:p>
            <a:pPr lvl="1"/>
            <a:r>
              <a:rPr lang="en-US" dirty="0" smtClean="0"/>
              <a:t>The liquids we drink</a:t>
            </a:r>
          </a:p>
          <a:p>
            <a:pPr lvl="1"/>
            <a:r>
              <a:rPr lang="en-US" dirty="0" smtClean="0"/>
              <a:t>The air we </a:t>
            </a:r>
            <a:r>
              <a:rPr lang="en-US" dirty="0" smtClean="0"/>
              <a:t>breath</a:t>
            </a:r>
          </a:p>
          <a:p>
            <a:pPr lvl="1"/>
            <a:r>
              <a:rPr lang="en-US" dirty="0" smtClean="0"/>
              <a:t>The chemicals we are exposed to</a:t>
            </a:r>
            <a:endParaRPr lang="en-US" dirty="0" smtClean="0"/>
          </a:p>
          <a:p>
            <a:r>
              <a:rPr lang="en-US" dirty="0" smtClean="0"/>
              <a:t>As a nation, we are sicker today than we have ever been.  Why is that so?</a:t>
            </a:r>
            <a:endParaRPr lang="en-US" dirty="0"/>
          </a:p>
          <a:p>
            <a:r>
              <a:rPr lang="en-US" dirty="0" smtClean="0"/>
              <a:t>Have you ever heard the saying - ‘You are what you eat’</a:t>
            </a:r>
          </a:p>
          <a:p>
            <a:pPr lvl="1"/>
            <a:endParaRPr lang="en-US" dirty="0"/>
          </a:p>
        </p:txBody>
      </p:sp>
    </p:spTree>
    <p:extLst>
      <p:ext uri="{BB962C8B-B14F-4D97-AF65-F5344CB8AC3E}">
        <p14:creationId xmlns:p14="http://schemas.microsoft.com/office/powerpoint/2010/main" val="91092236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Today	</a:t>
            </a:r>
            <a:endParaRPr lang="en-US" dirty="0"/>
          </a:p>
        </p:txBody>
      </p:sp>
      <p:sp>
        <p:nvSpPr>
          <p:cNvPr id="3" name="Content Placeholder 2"/>
          <p:cNvSpPr>
            <a:spLocks noGrp="1"/>
          </p:cNvSpPr>
          <p:nvPr>
            <p:ph idx="1"/>
          </p:nvPr>
        </p:nvSpPr>
        <p:spPr>
          <a:xfrm>
            <a:off x="0" y="1600200"/>
            <a:ext cx="9144000" cy="5257800"/>
          </a:xfrm>
        </p:spPr>
        <p:txBody>
          <a:bodyPr>
            <a:normAutofit lnSpcReduction="10000"/>
          </a:bodyPr>
          <a:lstStyle/>
          <a:p>
            <a:r>
              <a:rPr lang="en-US" dirty="0" smtClean="0"/>
              <a:t>There is a </a:t>
            </a:r>
            <a:r>
              <a:rPr lang="en-US" dirty="0" smtClean="0"/>
              <a:t>problem we have today, and </a:t>
            </a:r>
            <a:r>
              <a:rPr lang="en-US" dirty="0" smtClean="0"/>
              <a:t>we have a plan to </a:t>
            </a:r>
            <a:r>
              <a:rPr lang="en-US" dirty="0" smtClean="0"/>
              <a:t>help</a:t>
            </a:r>
            <a:endParaRPr lang="en-US" dirty="0" smtClean="0"/>
          </a:p>
          <a:p>
            <a:pPr lvl="1"/>
            <a:r>
              <a:rPr lang="en-US" dirty="0" smtClean="0"/>
              <a:t>‘You don’t know what you don’t know’</a:t>
            </a:r>
          </a:p>
          <a:p>
            <a:pPr lvl="1"/>
            <a:r>
              <a:rPr lang="en-US" dirty="0" smtClean="0"/>
              <a:t>‘Once you come to know something, you can’t un-know it’</a:t>
            </a:r>
          </a:p>
          <a:p>
            <a:pPr lvl="1"/>
            <a:r>
              <a:rPr lang="en-US" dirty="0" smtClean="0"/>
              <a:t>‘Your beliefs and actions are based upon what you know’</a:t>
            </a:r>
          </a:p>
          <a:p>
            <a:pPr lvl="1"/>
            <a:r>
              <a:rPr lang="en-US" dirty="0" smtClean="0"/>
              <a:t>‘If you change what you believe you can make different decisions’</a:t>
            </a:r>
          </a:p>
          <a:p>
            <a:pPr lvl="1"/>
            <a:r>
              <a:rPr lang="en-US" dirty="0" smtClean="0"/>
              <a:t>‘Different decisions with action can lead to a healthier and happier you’</a:t>
            </a:r>
            <a:endParaRPr lang="en-US" dirty="0"/>
          </a:p>
        </p:txBody>
      </p:sp>
    </p:spTree>
    <p:extLst>
      <p:ext uri="{BB962C8B-B14F-4D97-AF65-F5344CB8AC3E}">
        <p14:creationId xmlns:p14="http://schemas.microsoft.com/office/powerpoint/2010/main" val="221514586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Goals</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Through an effective wellness program we plan to:</a:t>
            </a:r>
          </a:p>
          <a:p>
            <a:pPr lvl="1"/>
            <a:r>
              <a:rPr lang="en-US" dirty="0" smtClean="0"/>
              <a:t>Help you come to a better understanding</a:t>
            </a:r>
          </a:p>
          <a:p>
            <a:pPr lvl="1"/>
            <a:r>
              <a:rPr lang="en-US" dirty="0" smtClean="0"/>
              <a:t>Empower you with knowledge that drives your belief system</a:t>
            </a:r>
          </a:p>
          <a:p>
            <a:pPr lvl="1"/>
            <a:r>
              <a:rPr lang="en-US" dirty="0" smtClean="0"/>
              <a:t>Guide you to better choices that will lead you to a healthier you</a:t>
            </a:r>
          </a:p>
          <a:p>
            <a:endParaRPr lang="en-US" dirty="0"/>
          </a:p>
          <a:p>
            <a:r>
              <a:rPr lang="en-US" dirty="0" smtClean="0"/>
              <a:t>If we all work together we can make in impactful difference</a:t>
            </a:r>
            <a:endParaRPr lang="en-US" dirty="0"/>
          </a:p>
        </p:txBody>
      </p:sp>
    </p:spTree>
    <p:extLst>
      <p:ext uri="{BB962C8B-B14F-4D97-AF65-F5344CB8AC3E}">
        <p14:creationId xmlns:p14="http://schemas.microsoft.com/office/powerpoint/2010/main" val="169128848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Creative Benefit Solutions</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We are: </a:t>
            </a:r>
          </a:p>
          <a:p>
            <a:pPr lvl="1"/>
            <a:r>
              <a:rPr lang="en-US" dirty="0" smtClean="0"/>
              <a:t>here to work for you</a:t>
            </a:r>
          </a:p>
          <a:p>
            <a:pPr lvl="2"/>
            <a:r>
              <a:rPr lang="en-US" dirty="0" smtClean="0"/>
              <a:t>Claim questions or issues</a:t>
            </a:r>
          </a:p>
          <a:p>
            <a:pPr lvl="2"/>
            <a:r>
              <a:rPr lang="en-US" dirty="0" smtClean="0"/>
              <a:t>Answer </a:t>
            </a:r>
            <a:r>
              <a:rPr lang="en-US" dirty="0" err="1" smtClean="0"/>
              <a:t>ObamaCare</a:t>
            </a:r>
            <a:r>
              <a:rPr lang="en-US" dirty="0" smtClean="0"/>
              <a:t> questions</a:t>
            </a:r>
          </a:p>
          <a:p>
            <a:pPr lvl="2"/>
            <a:r>
              <a:rPr lang="en-US" dirty="0" smtClean="0"/>
              <a:t>Help the school system find the most cost effective coverage</a:t>
            </a:r>
          </a:p>
          <a:p>
            <a:pPr lvl="2"/>
            <a:r>
              <a:rPr lang="en-US" dirty="0" smtClean="0"/>
              <a:t>Help you get the most from your coverage</a:t>
            </a:r>
          </a:p>
          <a:p>
            <a:pPr lvl="2"/>
            <a:r>
              <a:rPr lang="en-US" dirty="0" smtClean="0"/>
              <a:t>Help you create and advise a health/wellness committee</a:t>
            </a:r>
          </a:p>
          <a:p>
            <a:pPr lvl="2"/>
            <a:r>
              <a:rPr lang="en-US" dirty="0" smtClean="0"/>
              <a:t>Advise how we can control future cost increases</a:t>
            </a:r>
          </a:p>
          <a:p>
            <a:pPr marL="457200" lvl="1" indent="0">
              <a:buNone/>
            </a:pPr>
            <a:endParaRPr lang="en-US" dirty="0" smtClean="0"/>
          </a:p>
          <a:p>
            <a:endParaRPr lang="en-US" dirty="0"/>
          </a:p>
        </p:txBody>
      </p:sp>
    </p:spTree>
    <p:extLst>
      <p:ext uri="{BB962C8B-B14F-4D97-AF65-F5344CB8AC3E}">
        <p14:creationId xmlns:p14="http://schemas.microsoft.com/office/powerpoint/2010/main" val="83820617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A Better Way</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We are going to ask for your help </a:t>
            </a:r>
          </a:p>
          <a:p>
            <a:pPr lvl="1"/>
            <a:r>
              <a:rPr lang="en-US" dirty="0" smtClean="0"/>
              <a:t>Complete the Wellness Survey and turn in your homework</a:t>
            </a:r>
          </a:p>
          <a:p>
            <a:pPr lvl="1"/>
            <a:r>
              <a:rPr lang="en-US" dirty="0" smtClean="0"/>
              <a:t>Create a Wellness Committee made up of 3-5 individuals</a:t>
            </a:r>
          </a:p>
          <a:p>
            <a:pPr lvl="1"/>
            <a:r>
              <a:rPr lang="en-US" dirty="0" smtClean="0"/>
              <a:t>Attend future workshops </a:t>
            </a:r>
          </a:p>
          <a:p>
            <a:pPr lvl="1"/>
            <a:r>
              <a:rPr lang="en-US" dirty="0" smtClean="0"/>
              <a:t>Apply what you learn to your entire family</a:t>
            </a:r>
          </a:p>
          <a:p>
            <a:pPr lvl="1"/>
            <a:r>
              <a:rPr lang="en-US" dirty="0" smtClean="0"/>
              <a:t>Hold yourself accountable</a:t>
            </a:r>
          </a:p>
          <a:p>
            <a:pPr lvl="2"/>
            <a:r>
              <a:rPr lang="en-US" dirty="0" smtClean="0"/>
              <a:t>To yourself</a:t>
            </a:r>
          </a:p>
          <a:p>
            <a:pPr lvl="2"/>
            <a:r>
              <a:rPr lang="en-US" dirty="0" smtClean="0"/>
              <a:t>To your family</a:t>
            </a:r>
          </a:p>
          <a:p>
            <a:pPr lvl="2"/>
            <a:r>
              <a:rPr lang="en-US" dirty="0" smtClean="0"/>
              <a:t>To your co-workers</a:t>
            </a:r>
            <a:endParaRPr lang="en-US" dirty="0"/>
          </a:p>
        </p:txBody>
      </p:sp>
    </p:spTree>
    <p:extLst>
      <p:ext uri="{BB962C8B-B14F-4D97-AF65-F5344CB8AC3E}">
        <p14:creationId xmlns:p14="http://schemas.microsoft.com/office/powerpoint/2010/main" val="9748225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Together</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Our actively working together to control cost through unconventional means is something we must do</a:t>
            </a:r>
          </a:p>
          <a:p>
            <a:pPr lvl="1"/>
            <a:r>
              <a:rPr lang="en-US" dirty="0" smtClean="0"/>
              <a:t>If not us, who?</a:t>
            </a:r>
          </a:p>
          <a:p>
            <a:pPr lvl="1"/>
            <a:r>
              <a:rPr lang="en-US" dirty="0" smtClean="0"/>
              <a:t>If not now, when?</a:t>
            </a:r>
          </a:p>
          <a:p>
            <a:endParaRPr lang="en-US" dirty="0"/>
          </a:p>
          <a:p>
            <a:r>
              <a:rPr lang="en-US" dirty="0" smtClean="0"/>
              <a:t>Albert </a:t>
            </a:r>
            <a:r>
              <a:rPr lang="en-US" dirty="0" err="1" smtClean="0"/>
              <a:t>Eienstien</a:t>
            </a:r>
            <a:r>
              <a:rPr lang="en-US" dirty="0" smtClean="0"/>
              <a:t> </a:t>
            </a:r>
            <a:r>
              <a:rPr lang="mr-IN" dirty="0" smtClean="0"/>
              <a:t>–</a:t>
            </a:r>
            <a:r>
              <a:rPr lang="en-US" dirty="0" smtClean="0"/>
              <a:t> ‘The definition of insanity is doing the same thing over and over and expecting a different result’ </a:t>
            </a:r>
            <a:r>
              <a:rPr lang="mr-IN" dirty="0" smtClean="0"/>
              <a:t>–</a:t>
            </a:r>
            <a:r>
              <a:rPr lang="en-US" dirty="0" smtClean="0"/>
              <a:t> its time to do something different</a:t>
            </a:r>
            <a:endParaRPr lang="en-US" dirty="0"/>
          </a:p>
        </p:txBody>
      </p:sp>
    </p:spTree>
    <p:extLst>
      <p:ext uri="{BB962C8B-B14F-4D97-AF65-F5344CB8AC3E}">
        <p14:creationId xmlns:p14="http://schemas.microsoft.com/office/powerpoint/2010/main" val="17720428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r>
              <a:rPr lang="en-US" dirty="0" err="1" smtClean="0"/>
              <a:t>Darron</a:t>
            </a:r>
            <a:r>
              <a:rPr lang="en-US" dirty="0" smtClean="0"/>
              <a:t> </a:t>
            </a:r>
            <a:r>
              <a:rPr lang="en-US" dirty="0" err="1" smtClean="0"/>
              <a:t>Longenecker</a:t>
            </a:r>
            <a:r>
              <a:rPr lang="en-US" dirty="0" smtClean="0"/>
              <a:t> </a:t>
            </a:r>
          </a:p>
          <a:p>
            <a:pPr lvl="1"/>
            <a:r>
              <a:rPr lang="en-US" dirty="0" smtClean="0">
                <a:hlinkClick r:id="rId2"/>
              </a:rPr>
              <a:t>darron@benefitsolutions.bz</a:t>
            </a:r>
            <a:endParaRPr lang="en-US" dirty="0" smtClean="0"/>
          </a:p>
          <a:p>
            <a:pPr marL="457200" lvl="1" indent="0">
              <a:buNone/>
            </a:pPr>
            <a:endParaRPr lang="en-US" dirty="0"/>
          </a:p>
          <a:p>
            <a:r>
              <a:rPr lang="en-US" dirty="0" smtClean="0"/>
              <a:t>Becky Whitaker</a:t>
            </a:r>
          </a:p>
          <a:p>
            <a:pPr lvl="1"/>
            <a:r>
              <a:rPr lang="en-US" dirty="0" smtClean="0">
                <a:hlinkClick r:id="rId3"/>
              </a:rPr>
              <a:t>becky@benefitsolutions.bz</a:t>
            </a:r>
            <a:endParaRPr lang="en-US" dirty="0" smtClean="0"/>
          </a:p>
          <a:p>
            <a:pPr lvl="1"/>
            <a:endParaRPr lang="en-US" dirty="0"/>
          </a:p>
          <a:p>
            <a:r>
              <a:rPr lang="en-US" smtClean="0"/>
              <a:t>574-267-2122</a:t>
            </a:r>
            <a:endParaRPr lang="en-US" dirty="0" smtClean="0"/>
          </a:p>
          <a:p>
            <a:pPr lvl="1"/>
            <a:endParaRPr lang="en-US" dirty="0"/>
          </a:p>
          <a:p>
            <a:pPr lvl="1"/>
            <a:endParaRPr lang="en-US" dirty="0"/>
          </a:p>
        </p:txBody>
      </p:sp>
    </p:spTree>
    <p:extLst>
      <p:ext uri="{BB962C8B-B14F-4D97-AF65-F5344CB8AC3E}">
        <p14:creationId xmlns:p14="http://schemas.microsoft.com/office/powerpoint/2010/main" val="1416284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Be Honest</a:t>
            </a:r>
            <a:endParaRPr lang="en-US" dirty="0"/>
          </a:p>
        </p:txBody>
      </p:sp>
      <p:sp>
        <p:nvSpPr>
          <p:cNvPr id="3" name="Content Placeholder 2"/>
          <p:cNvSpPr>
            <a:spLocks noGrp="1"/>
          </p:cNvSpPr>
          <p:nvPr>
            <p:ph idx="1"/>
          </p:nvPr>
        </p:nvSpPr>
        <p:spPr>
          <a:xfrm>
            <a:off x="0" y="1600200"/>
            <a:ext cx="9144000" cy="5257800"/>
          </a:xfrm>
        </p:spPr>
        <p:txBody>
          <a:bodyPr>
            <a:normAutofit/>
          </a:bodyPr>
          <a:lstStyle/>
          <a:p>
            <a:r>
              <a:rPr lang="en-US" dirty="0" smtClean="0"/>
              <a:t>It is time to be brutally honest with ourselves</a:t>
            </a:r>
          </a:p>
          <a:p>
            <a:pPr lvl="1"/>
            <a:r>
              <a:rPr lang="en-US" dirty="0" smtClean="0"/>
              <a:t>The decisions we all make each and every day have a direct and/or indirect affect on the total cost of our health insurance premiums</a:t>
            </a:r>
          </a:p>
          <a:p>
            <a:pPr lvl="1"/>
            <a:endParaRPr lang="en-US" dirty="0"/>
          </a:p>
          <a:p>
            <a:pPr lvl="1"/>
            <a:r>
              <a:rPr lang="en-US" dirty="0" smtClean="0"/>
              <a:t>We must all understand the inner workings of </a:t>
            </a:r>
            <a:r>
              <a:rPr lang="en-US" dirty="0"/>
              <a:t>o</a:t>
            </a:r>
            <a:r>
              <a:rPr lang="en-US" dirty="0" smtClean="0"/>
              <a:t>ur healthcare &amp; insurance, so as to control cost</a:t>
            </a:r>
          </a:p>
          <a:p>
            <a:pPr lvl="1"/>
            <a:endParaRPr lang="en-US" dirty="0"/>
          </a:p>
          <a:p>
            <a:pPr lvl="1"/>
            <a:r>
              <a:rPr lang="en-US" dirty="0" smtClean="0"/>
              <a:t>The decisions we make are based squarely on the beliefs we hold and the actions we take</a:t>
            </a:r>
          </a:p>
          <a:p>
            <a:endParaRPr lang="en-US" dirty="0"/>
          </a:p>
        </p:txBody>
      </p:sp>
    </p:spTree>
    <p:extLst>
      <p:ext uri="{BB962C8B-B14F-4D97-AF65-F5344CB8AC3E}">
        <p14:creationId xmlns:p14="http://schemas.microsoft.com/office/powerpoint/2010/main" val="33123971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Health Insurance Work</a:t>
            </a:r>
            <a:endParaRPr lang="en-US" dirty="0"/>
          </a:p>
        </p:txBody>
      </p:sp>
      <p:sp>
        <p:nvSpPr>
          <p:cNvPr id="3" name="Content Placeholder 2"/>
          <p:cNvSpPr>
            <a:spLocks noGrp="1"/>
          </p:cNvSpPr>
          <p:nvPr>
            <p:ph idx="1"/>
          </p:nvPr>
        </p:nvSpPr>
        <p:spPr>
          <a:xfrm>
            <a:off x="0" y="1600200"/>
            <a:ext cx="9144000" cy="5257800"/>
          </a:xfrm>
        </p:spPr>
        <p:txBody>
          <a:bodyPr>
            <a:normAutofit lnSpcReduction="10000"/>
          </a:bodyPr>
          <a:lstStyle/>
          <a:p>
            <a:r>
              <a:rPr lang="en-US" dirty="0" smtClean="0"/>
              <a:t>If we break our insurance down to the most simple components, we find 3 basic parts</a:t>
            </a:r>
          </a:p>
          <a:p>
            <a:pPr lvl="1"/>
            <a:r>
              <a:rPr lang="en-US" b="1" dirty="0" smtClean="0"/>
              <a:t>Administration</a:t>
            </a:r>
          </a:p>
          <a:p>
            <a:pPr lvl="2"/>
            <a:r>
              <a:rPr lang="en-US" dirty="0" smtClean="0"/>
              <a:t>Anthem is a glorified claims payment administrator</a:t>
            </a:r>
          </a:p>
          <a:p>
            <a:pPr lvl="2"/>
            <a:r>
              <a:rPr lang="en-US" dirty="0" smtClean="0"/>
              <a:t>A small portion of our premium dollars fund this expense</a:t>
            </a:r>
          </a:p>
          <a:p>
            <a:pPr lvl="1"/>
            <a:r>
              <a:rPr lang="en-US" b="1" dirty="0" smtClean="0"/>
              <a:t>Claims Pool</a:t>
            </a:r>
          </a:p>
          <a:p>
            <a:pPr lvl="2"/>
            <a:r>
              <a:rPr lang="en-US" dirty="0" smtClean="0"/>
              <a:t>A majority of our premium dollars fund this pool</a:t>
            </a:r>
          </a:p>
          <a:p>
            <a:pPr lvl="2"/>
            <a:r>
              <a:rPr lang="en-US" dirty="0" smtClean="0"/>
              <a:t>I will help you if you help me </a:t>
            </a:r>
            <a:r>
              <a:rPr lang="mr-IN" dirty="0" smtClean="0"/>
              <a:t>–</a:t>
            </a:r>
            <a:r>
              <a:rPr lang="en-US" dirty="0" smtClean="0"/>
              <a:t> we are all in this together</a:t>
            </a:r>
          </a:p>
          <a:p>
            <a:pPr lvl="1"/>
            <a:r>
              <a:rPr lang="en-US" b="1" dirty="0" smtClean="0"/>
              <a:t>Insurance Stop Loss</a:t>
            </a:r>
          </a:p>
          <a:p>
            <a:pPr lvl="2"/>
            <a:r>
              <a:rPr lang="en-US" dirty="0" smtClean="0"/>
              <a:t>A small portion of your premium dollars fund this stop gap measure</a:t>
            </a:r>
          </a:p>
          <a:p>
            <a:pPr lvl="2"/>
            <a:r>
              <a:rPr lang="en-US" dirty="0" smtClean="0"/>
              <a:t>Only the largest of claims are reimbursed by stop loss </a:t>
            </a:r>
            <a:endParaRPr lang="en-US" dirty="0"/>
          </a:p>
          <a:p>
            <a:pPr lvl="2"/>
            <a:endParaRPr lang="en-US" dirty="0"/>
          </a:p>
          <a:p>
            <a:pPr lvl="1"/>
            <a:endParaRPr lang="en-US" dirty="0"/>
          </a:p>
        </p:txBody>
      </p:sp>
    </p:spTree>
    <p:extLst>
      <p:ext uri="{BB962C8B-B14F-4D97-AF65-F5344CB8AC3E}">
        <p14:creationId xmlns:p14="http://schemas.microsoft.com/office/powerpoint/2010/main" val="77471624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Our Premiums Go Up Every Year?</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This is a great question that very few truly understand</a:t>
            </a:r>
          </a:p>
          <a:p>
            <a:r>
              <a:rPr lang="en-US" dirty="0" smtClean="0"/>
              <a:t>Many times we blame it on the insurance company</a:t>
            </a:r>
          </a:p>
          <a:p>
            <a:pPr lvl="1"/>
            <a:r>
              <a:rPr lang="en-US" dirty="0" smtClean="0"/>
              <a:t>Remember that the administrative cost and stop loss cost are small fractions of the overall premium cost </a:t>
            </a:r>
          </a:p>
          <a:p>
            <a:r>
              <a:rPr lang="en-US" dirty="0" smtClean="0"/>
              <a:t>The claims pool is used to pay most claims</a:t>
            </a:r>
          </a:p>
          <a:p>
            <a:pPr lvl="1"/>
            <a:r>
              <a:rPr lang="en-US" dirty="0" smtClean="0"/>
              <a:t>Pure and simply the majority of our premium increases each year are due to the inflationary trend we find in our healthcare system today</a:t>
            </a:r>
            <a:endParaRPr lang="en-US" dirty="0"/>
          </a:p>
        </p:txBody>
      </p:sp>
    </p:spTree>
    <p:extLst>
      <p:ext uri="{BB962C8B-B14F-4D97-AF65-F5344CB8AC3E}">
        <p14:creationId xmlns:p14="http://schemas.microsoft.com/office/powerpoint/2010/main" val="31187248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Driving This Trend</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Healthcare sprawl </a:t>
            </a:r>
            <a:r>
              <a:rPr lang="mr-IN" dirty="0" smtClean="0"/>
              <a:t>–</a:t>
            </a:r>
            <a:r>
              <a:rPr lang="en-US" dirty="0" smtClean="0"/>
              <a:t> healthcare systems continue to expand their campus</a:t>
            </a:r>
          </a:p>
          <a:p>
            <a:endParaRPr lang="en-US" dirty="0" smtClean="0"/>
          </a:p>
          <a:p>
            <a:r>
              <a:rPr lang="en-US" dirty="0" smtClean="0"/>
              <a:t>Technology </a:t>
            </a:r>
            <a:r>
              <a:rPr lang="mr-IN" dirty="0" smtClean="0"/>
              <a:t>–</a:t>
            </a:r>
            <a:r>
              <a:rPr lang="en-US" dirty="0" smtClean="0"/>
              <a:t> medical devices continue to evolve at a significant cost</a:t>
            </a:r>
          </a:p>
          <a:p>
            <a:endParaRPr lang="en-US" dirty="0" smtClean="0"/>
          </a:p>
          <a:p>
            <a:r>
              <a:rPr lang="en-US" dirty="0" smtClean="0"/>
              <a:t>For Profit Healthcare </a:t>
            </a:r>
            <a:r>
              <a:rPr lang="mr-IN" dirty="0" smtClean="0"/>
              <a:t>–</a:t>
            </a:r>
            <a:r>
              <a:rPr lang="en-US" dirty="0" smtClean="0"/>
              <a:t> stockholders continue to demand higher returns on their investments</a:t>
            </a:r>
          </a:p>
          <a:p>
            <a:endParaRPr lang="en-US" dirty="0"/>
          </a:p>
        </p:txBody>
      </p:sp>
    </p:spTree>
    <p:extLst>
      <p:ext uri="{BB962C8B-B14F-4D97-AF65-F5344CB8AC3E}">
        <p14:creationId xmlns:p14="http://schemas.microsoft.com/office/powerpoint/2010/main" val="26593436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Claims Pool	</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There are several types of individuals that contribute to the pool  every month:</a:t>
            </a:r>
          </a:p>
          <a:p>
            <a:pPr lvl="1"/>
            <a:r>
              <a:rPr lang="en-US" dirty="0" smtClean="0"/>
              <a:t>Those that contribute but never claim</a:t>
            </a:r>
          </a:p>
          <a:p>
            <a:pPr lvl="1"/>
            <a:r>
              <a:rPr lang="en-US" dirty="0" smtClean="0"/>
              <a:t>Those that contribute and occasionally claim - Acute</a:t>
            </a:r>
          </a:p>
          <a:p>
            <a:pPr lvl="1"/>
            <a:r>
              <a:rPr lang="en-US" dirty="0" smtClean="0"/>
              <a:t>Those that contribute and claim every month </a:t>
            </a:r>
            <a:r>
              <a:rPr lang="mr-IN" dirty="0" smtClean="0"/>
              <a:t>–</a:t>
            </a:r>
            <a:r>
              <a:rPr lang="en-US" dirty="0" smtClean="0"/>
              <a:t> Chronic</a:t>
            </a:r>
          </a:p>
          <a:p>
            <a:pPr lvl="1"/>
            <a:endParaRPr lang="en-US" dirty="0"/>
          </a:p>
          <a:p>
            <a:r>
              <a:rPr lang="en-US" dirty="0" smtClean="0"/>
              <a:t>Which type are you?</a:t>
            </a:r>
            <a:endParaRPr lang="en-US" dirty="0"/>
          </a:p>
        </p:txBody>
      </p:sp>
    </p:spTree>
    <p:extLst>
      <p:ext uri="{BB962C8B-B14F-4D97-AF65-F5344CB8AC3E}">
        <p14:creationId xmlns:p14="http://schemas.microsoft.com/office/powerpoint/2010/main" val="11791023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Tools Do We Have?</a:t>
            </a:r>
            <a:endParaRPr lang="en-US" dirty="0"/>
          </a:p>
        </p:txBody>
      </p:sp>
      <p:sp>
        <p:nvSpPr>
          <p:cNvPr id="3" name="Content Placeholder 2"/>
          <p:cNvSpPr>
            <a:spLocks noGrp="1"/>
          </p:cNvSpPr>
          <p:nvPr>
            <p:ph idx="1"/>
          </p:nvPr>
        </p:nvSpPr>
        <p:spPr>
          <a:xfrm>
            <a:off x="0" y="1600200"/>
            <a:ext cx="9144000" cy="5257800"/>
          </a:xfrm>
        </p:spPr>
        <p:txBody>
          <a:bodyPr/>
          <a:lstStyle/>
          <a:p>
            <a:r>
              <a:rPr lang="en-US" dirty="0" smtClean="0"/>
              <a:t>Fortunately for us all, Anthem provides tools that can help</a:t>
            </a:r>
          </a:p>
          <a:p>
            <a:endParaRPr lang="en-US" dirty="0"/>
          </a:p>
          <a:p>
            <a:r>
              <a:rPr lang="en-US" dirty="0" smtClean="0"/>
              <a:t>Have you logged into your Anthem web portal?</a:t>
            </a:r>
          </a:p>
          <a:p>
            <a:pPr lvl="1"/>
            <a:r>
              <a:rPr lang="en-US" dirty="0" smtClean="0"/>
              <a:t>If not, that is an important first step</a:t>
            </a:r>
          </a:p>
          <a:p>
            <a:pPr lvl="1"/>
            <a:r>
              <a:rPr lang="en-US" dirty="0" smtClean="0"/>
              <a:t>Log in and start exploring</a:t>
            </a:r>
          </a:p>
          <a:p>
            <a:pPr lvl="1"/>
            <a:r>
              <a:rPr lang="en-US" dirty="0" smtClean="0"/>
              <a:t>Or navigate to </a:t>
            </a:r>
            <a:r>
              <a:rPr lang="en-US" dirty="0" err="1" smtClean="0"/>
              <a:t>healthandwellness.anthem.com</a:t>
            </a:r>
            <a:endParaRPr lang="en-US" dirty="0" smtClean="0"/>
          </a:p>
          <a:p>
            <a:pPr lvl="2"/>
            <a:r>
              <a:rPr lang="en-US" dirty="0" smtClean="0"/>
              <a:t>Watch educational videos</a:t>
            </a:r>
          </a:p>
          <a:p>
            <a:pPr lvl="2"/>
            <a:r>
              <a:rPr lang="en-US" dirty="0" smtClean="0"/>
              <a:t>Read informational flyers</a:t>
            </a:r>
          </a:p>
          <a:p>
            <a:endParaRPr lang="en-US" dirty="0" smtClean="0"/>
          </a:p>
          <a:p>
            <a:pPr lvl="1"/>
            <a:endParaRPr lang="en-US" dirty="0"/>
          </a:p>
        </p:txBody>
      </p:sp>
    </p:spTree>
    <p:extLst>
      <p:ext uri="{BB962C8B-B14F-4D97-AF65-F5344CB8AC3E}">
        <p14:creationId xmlns:p14="http://schemas.microsoft.com/office/powerpoint/2010/main" val="42846349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818306"/>
          </a:xfrm>
        </p:spPr>
        <p:txBody>
          <a:bodyPr>
            <a:normAutofit fontScale="90000"/>
          </a:bodyPr>
          <a:lstStyle/>
          <a:p>
            <a:r>
              <a:rPr lang="en-US" sz="5300" dirty="0" smtClean="0"/>
              <a:t>Anthem’s </a:t>
            </a:r>
            <a:r>
              <a:rPr lang="en-US" sz="5300" dirty="0" err="1" smtClean="0"/>
              <a:t>Toolchest</a:t>
            </a:r>
            <a:r>
              <a:rPr lang="en-US" sz="5300" dirty="0"/>
              <a:t/>
            </a:r>
            <a:br>
              <a:rPr lang="en-US" sz="5300" dirty="0"/>
            </a:br>
            <a:r>
              <a:rPr lang="en-US" dirty="0"/>
              <a:t>http://</a:t>
            </a:r>
            <a:r>
              <a:rPr lang="en-US" dirty="0" err="1"/>
              <a:t>healthandwellness.anthem.com</a:t>
            </a:r>
            <a:endParaRPr lang="en-US" dirty="0"/>
          </a:p>
        </p:txBody>
      </p:sp>
      <p:pic>
        <p:nvPicPr>
          <p:cNvPr id="4" name="Content Placeholder 3" descr="Screen Shot 2016-12-01 at 2.57.39 PM.png"/>
          <p:cNvPicPr>
            <a:picLocks noGrp="1" noChangeAspect="1"/>
          </p:cNvPicPr>
          <p:nvPr>
            <p:ph idx="1"/>
          </p:nvPr>
        </p:nvPicPr>
        <p:blipFill>
          <a:blip r:embed="rId2">
            <a:extLst>
              <a:ext uri="{28A0092B-C50C-407E-A947-70E740481C1C}">
                <a14:useLocalDpi xmlns:a14="http://schemas.microsoft.com/office/drawing/2010/main" val="0"/>
              </a:ext>
            </a:extLst>
          </a:blip>
          <a:srcRect l="1192" r="1192"/>
          <a:stretch>
            <a:fillRect/>
          </a:stretch>
        </p:blipFill>
        <p:spPr>
          <a:xfrm>
            <a:off x="64265" y="1818307"/>
            <a:ext cx="9079735" cy="4993504"/>
          </a:xfrm>
        </p:spPr>
      </p:pic>
    </p:spTree>
    <p:extLst>
      <p:ext uri="{BB962C8B-B14F-4D97-AF65-F5344CB8AC3E}">
        <p14:creationId xmlns:p14="http://schemas.microsoft.com/office/powerpoint/2010/main" val="14111249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10858</TotalTime>
  <Words>1075</Words>
  <Application>Microsoft Macintosh PowerPoint</Application>
  <PresentationFormat>On-screen Show (4:3)</PresentationFormat>
  <Paragraphs>116</Paragraphs>
  <Slides>22</Slides>
  <Notes>0</Notes>
  <HiddenSlides>0</HiddenSlides>
  <MMClips>3</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Black</vt:lpstr>
      <vt:lpstr>Insurance 101</vt:lpstr>
      <vt:lpstr>Creative Benefit Solutions</vt:lpstr>
      <vt:lpstr>Let’s Be Honest</vt:lpstr>
      <vt:lpstr>How Does Health Insurance Work</vt:lpstr>
      <vt:lpstr>Why Do Our Premiums Go Up Every Year?</vt:lpstr>
      <vt:lpstr>What is Driving This Trend</vt:lpstr>
      <vt:lpstr>The Claims Pool </vt:lpstr>
      <vt:lpstr>What Tools Do We Have?</vt:lpstr>
      <vt:lpstr>Anthem’s Toolchest http://healthandwellness.anthem.com</vt:lpstr>
      <vt:lpstr>24/7 Nurseline http://healthandwellness.anthem.com</vt:lpstr>
      <vt:lpstr>LiveHealth Online http://healthandwellness.anthem.com</vt:lpstr>
      <vt:lpstr>Imaging Cost &amp; Quality http://healthandwellness.anthem.com</vt:lpstr>
      <vt:lpstr>ConditionCare http://healthandwellness.anthem.com</vt:lpstr>
      <vt:lpstr>MyHealth Advantage http://healthandwellness.anthem.com</vt:lpstr>
      <vt:lpstr>Healthy Lifestyles Online  http://healthandwellness.anthem.com</vt:lpstr>
      <vt:lpstr>Well-Being Assessment http://healthandwellness.anthem.com</vt:lpstr>
      <vt:lpstr>Our Personal Choices </vt:lpstr>
      <vt:lpstr>The Problem Today </vt:lpstr>
      <vt:lpstr>Our Goals</vt:lpstr>
      <vt:lpstr>Steps To A Better Way</vt:lpstr>
      <vt:lpstr>Working Together</vt:lpstr>
      <vt:lpstr>Thank You</vt:lpstr>
    </vt:vector>
  </TitlesOfParts>
  <Company>Creative Benefit Solutions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Insurance 101</dc:title>
  <dc:creator>Darron Longenecker</dc:creator>
  <cp:lastModifiedBy>annettezupin Zupin</cp:lastModifiedBy>
  <cp:revision>28</cp:revision>
  <dcterms:created xsi:type="dcterms:W3CDTF">2016-11-27T16:20:12Z</dcterms:created>
  <dcterms:modified xsi:type="dcterms:W3CDTF">2016-12-05T13:21:53Z</dcterms:modified>
</cp:coreProperties>
</file>